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er" charset="1" panose="020B0502030000000004"/>
      <p:regular r:id="rId22"/>
    </p:embeddedFont>
    <p:embeddedFont>
      <p:font typeface="Montserrat Bold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Inter Bold" charset="1" panose="020B080203000000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47" t="0" r="-281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3213" y="0"/>
            <a:ext cx="9402850" cy="10287000"/>
            <a:chOff x="0" y="0"/>
            <a:chExt cx="3770434" cy="41249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0434" cy="4124968"/>
            </a:xfrm>
            <a:custGeom>
              <a:avLst/>
              <a:gdLst/>
              <a:ahLst/>
              <a:cxnLst/>
              <a:rect r="r" b="b" t="t" l="l"/>
              <a:pathLst>
                <a:path h="4124968" w="3770434">
                  <a:moveTo>
                    <a:pt x="0" y="0"/>
                  </a:moveTo>
                  <a:lnTo>
                    <a:pt x="3770434" y="0"/>
                  </a:lnTo>
                  <a:lnTo>
                    <a:pt x="3770434" y="4124968"/>
                  </a:lnTo>
                  <a:lnTo>
                    <a:pt x="0" y="4124968"/>
                  </a:ln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770434" cy="4144018"/>
            </a:xfrm>
            <a:prstGeom prst="rect">
              <a:avLst/>
            </a:prstGeom>
          </p:spPr>
          <p:txBody>
            <a:bodyPr anchor="ctr" rtlCol="false" tIns="33983" lIns="33983" bIns="33983" rIns="33983"/>
            <a:lstStyle/>
            <a:p>
              <a:pPr algn="ctr">
                <a:lnSpc>
                  <a:spcPts val="131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0301"/>
            <a:ext cx="615839" cy="615839"/>
          </a:xfrm>
          <a:custGeom>
            <a:avLst/>
            <a:gdLst/>
            <a:ahLst/>
            <a:cxnLst/>
            <a:rect r="r" b="b" t="t" l="l"/>
            <a:pathLst>
              <a:path h="615839" w="615839">
                <a:moveTo>
                  <a:pt x="0" y="0"/>
                </a:moveTo>
                <a:lnTo>
                  <a:pt x="615839" y="0"/>
                </a:lnTo>
                <a:lnTo>
                  <a:pt x="615839" y="615838"/>
                </a:lnTo>
                <a:lnTo>
                  <a:pt x="0" y="615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1299" y="680115"/>
            <a:ext cx="2986381" cy="34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6"/>
              </a:lnSpc>
              <a:spcBef>
                <a:spcPct val="0"/>
              </a:spcBef>
            </a:pPr>
            <a:r>
              <a:rPr lang="en-US" sz="2026">
                <a:solidFill>
                  <a:srgbClr val="587EFB"/>
                </a:solidFill>
                <a:latin typeface="Inter"/>
                <a:ea typeface="Inter"/>
                <a:cs typeface="Inter"/>
                <a:sym typeface="Inter"/>
              </a:rPr>
              <a:t>SUMMER2024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00427"/>
            <a:ext cx="9630965" cy="427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4"/>
              </a:lnSpc>
            </a:pPr>
            <a:r>
              <a:rPr lang="en-US" sz="11307">
                <a:solidFill>
                  <a:srgbClr val="C9D6D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SIGNS</a:t>
            </a:r>
          </a:p>
          <a:p>
            <a:pPr algn="l">
              <a:lnSpc>
                <a:spcPts val="11194"/>
              </a:lnSpc>
            </a:pPr>
            <a:r>
              <a:rPr lang="en-US" sz="11307">
                <a:solidFill>
                  <a:srgbClr val="C9D6D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26228"/>
            <a:ext cx="8388772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587EFB"/>
                </a:solidFill>
                <a:latin typeface="Inter"/>
                <a:ea typeface="Inter"/>
                <a:cs typeface="Inter"/>
                <a:sym typeface="Inter"/>
              </a:rPr>
              <a:t>by Do Tuan Kiet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48123" y="7091680"/>
            <a:ext cx="702255" cy="0"/>
          </a:xfrm>
          <a:prstGeom prst="line">
            <a:avLst/>
          </a:prstGeom>
          <a:ln cap="flat" w="6667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086761" y="1028700"/>
            <a:ext cx="6114478" cy="5297113"/>
          </a:xfrm>
          <a:custGeom>
            <a:avLst/>
            <a:gdLst/>
            <a:ahLst/>
            <a:cxnLst/>
            <a:rect r="r" b="b" t="t" l="l"/>
            <a:pathLst>
              <a:path h="5297113" w="6114478">
                <a:moveTo>
                  <a:pt x="0" y="0"/>
                </a:moveTo>
                <a:lnTo>
                  <a:pt x="6114478" y="0"/>
                </a:lnTo>
                <a:lnTo>
                  <a:pt x="6114478" y="5297113"/>
                </a:lnTo>
                <a:lnTo>
                  <a:pt x="0" y="529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1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77272" y="7484110"/>
            <a:ext cx="10662605" cy="17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4"/>
              </a:lnSpc>
            </a:pPr>
            <a:r>
              <a:rPr lang="en-US" sz="2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simple, instance-based learning algorithm used for classification and regression. It </a:t>
            </a:r>
            <a:r>
              <a:rPr lang="en-US" sz="2525">
                <a:solidFill>
                  <a:srgbClr val="5CE1E6"/>
                </a:solidFill>
                <a:latin typeface="Montserrat"/>
                <a:ea typeface="Montserrat"/>
                <a:cs typeface="Montserrat"/>
                <a:sym typeface="Montserrat"/>
              </a:rPr>
              <a:t>classifies a data point based on how its neighbors are classified</a:t>
            </a:r>
            <a:r>
              <a:rPr lang="en-US" sz="2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where "K" is a user-defined constant that represents the number of nearest neighbors to consider.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77272" y="6861175"/>
            <a:ext cx="1066260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KNN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9410" y="4695832"/>
            <a:ext cx="6929181" cy="105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810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 CODE</a:t>
            </a:r>
          </a:p>
        </p:txBody>
      </p:sp>
    </p:spTree>
  </p:cSld>
  <p:clrMapOvr>
    <a:masterClrMapping/>
  </p:clrMapOvr>
  <p:transition spd="slow">
    <p:cover dir="l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92456"/>
            <a:ext cx="7869617" cy="6051366"/>
          </a:xfrm>
          <a:custGeom>
            <a:avLst/>
            <a:gdLst/>
            <a:ahLst/>
            <a:cxnLst/>
            <a:rect r="r" b="b" t="t" l="l"/>
            <a:pathLst>
              <a:path h="6051366" w="7869617">
                <a:moveTo>
                  <a:pt x="0" y="0"/>
                </a:moveTo>
                <a:lnTo>
                  <a:pt x="7869617" y="0"/>
                </a:lnTo>
                <a:lnTo>
                  <a:pt x="7869617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792456"/>
            <a:ext cx="7908523" cy="6043216"/>
          </a:xfrm>
          <a:custGeom>
            <a:avLst/>
            <a:gdLst/>
            <a:ahLst/>
            <a:cxnLst/>
            <a:rect r="r" b="b" t="t" l="l"/>
            <a:pathLst>
              <a:path h="6043216" w="7908523">
                <a:moveTo>
                  <a:pt x="0" y="0"/>
                </a:moveTo>
                <a:lnTo>
                  <a:pt x="7908523" y="0"/>
                </a:lnTo>
                <a:lnTo>
                  <a:pt x="7908523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57723" y="8052584"/>
            <a:ext cx="301157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Result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2476" y="8052584"/>
            <a:ext cx="301157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Result 2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445" y="1953230"/>
            <a:ext cx="8422381" cy="5898707"/>
          </a:xfrm>
          <a:custGeom>
            <a:avLst/>
            <a:gdLst/>
            <a:ahLst/>
            <a:cxnLst/>
            <a:rect r="r" b="b" t="t" l="l"/>
            <a:pathLst>
              <a:path h="5898707" w="8422381">
                <a:moveTo>
                  <a:pt x="0" y="0"/>
                </a:moveTo>
                <a:lnTo>
                  <a:pt x="8422380" y="0"/>
                </a:lnTo>
                <a:lnTo>
                  <a:pt x="8422380" y="5898707"/>
                </a:lnTo>
                <a:lnTo>
                  <a:pt x="0" y="589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953230"/>
            <a:ext cx="8871389" cy="5860882"/>
          </a:xfrm>
          <a:custGeom>
            <a:avLst/>
            <a:gdLst/>
            <a:ahLst/>
            <a:cxnLst/>
            <a:rect r="r" b="b" t="t" l="l"/>
            <a:pathLst>
              <a:path h="5860882" w="8871389">
                <a:moveTo>
                  <a:pt x="0" y="0"/>
                </a:moveTo>
                <a:lnTo>
                  <a:pt x="8871389" y="0"/>
                </a:lnTo>
                <a:lnTo>
                  <a:pt x="8871389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2850" y="8052584"/>
            <a:ext cx="301157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Result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73909" y="8052584"/>
            <a:ext cx="301157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Result 4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57117" y="3779977"/>
            <a:ext cx="1193026" cy="1193026"/>
          </a:xfrm>
          <a:custGeom>
            <a:avLst/>
            <a:gdLst/>
            <a:ahLst/>
            <a:cxnLst/>
            <a:rect r="r" b="b" t="t" l="l"/>
            <a:pathLst>
              <a:path h="1193026" w="1193026">
                <a:moveTo>
                  <a:pt x="0" y="0"/>
                </a:moveTo>
                <a:lnTo>
                  <a:pt x="1193026" y="0"/>
                </a:lnTo>
                <a:lnTo>
                  <a:pt x="1193026" y="1193026"/>
                </a:lnTo>
                <a:lnTo>
                  <a:pt x="0" y="11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68112" y="4786162"/>
            <a:ext cx="6151777" cy="8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6439">
                <a:solidFill>
                  <a:srgbClr val="C9D6D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COMPARISON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5900" y="1458166"/>
            <a:ext cx="5235669" cy="7113570"/>
          </a:xfrm>
          <a:custGeom>
            <a:avLst/>
            <a:gdLst/>
            <a:ahLst/>
            <a:cxnLst/>
            <a:rect r="r" b="b" t="t" l="l"/>
            <a:pathLst>
              <a:path h="7113570" w="5235669">
                <a:moveTo>
                  <a:pt x="0" y="0"/>
                </a:moveTo>
                <a:lnTo>
                  <a:pt x="5235669" y="0"/>
                </a:lnTo>
                <a:lnTo>
                  <a:pt x="5235669" y="7113569"/>
                </a:lnTo>
                <a:lnTo>
                  <a:pt x="0" y="7113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6431" y="1458166"/>
            <a:ext cx="5285850" cy="7113570"/>
          </a:xfrm>
          <a:custGeom>
            <a:avLst/>
            <a:gdLst/>
            <a:ahLst/>
            <a:cxnLst/>
            <a:rect r="r" b="b" t="t" l="l"/>
            <a:pathLst>
              <a:path h="7113570" w="5285850">
                <a:moveTo>
                  <a:pt x="0" y="0"/>
                </a:moveTo>
                <a:lnTo>
                  <a:pt x="5285850" y="0"/>
                </a:lnTo>
                <a:lnTo>
                  <a:pt x="5285850" y="7113569"/>
                </a:lnTo>
                <a:lnTo>
                  <a:pt x="0" y="7113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42624" y="8565090"/>
            <a:ext cx="4593463" cy="12918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79994" y="8565589"/>
            <a:ext cx="4587480" cy="12908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35230" y="746180"/>
            <a:ext cx="1008251" cy="5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sz="30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73551" y="784280"/>
            <a:ext cx="800366" cy="46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2"/>
              </a:lnSpc>
              <a:spcBef>
                <a:spcPct val="0"/>
              </a:spcBef>
            </a:pPr>
            <a:r>
              <a:rPr lang="en-US" sz="291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KNN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" r="-7925" b="-175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99490" y="4692572"/>
            <a:ext cx="5089021" cy="106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0"/>
              </a:lnSpc>
            </a:pPr>
            <a:r>
              <a:rPr lang="en-US" sz="8101">
                <a:solidFill>
                  <a:srgbClr val="FFF6E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QUESION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1" r="0" b="-110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19997" y="5558826"/>
            <a:ext cx="0" cy="605992"/>
          </a:xfrm>
          <a:prstGeom prst="line">
            <a:avLst/>
          </a:prstGeom>
          <a:ln cap="flat" w="38100">
            <a:solidFill>
              <a:srgbClr val="4B4ECD">
                <a:alpha val="8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519997" y="6143686"/>
            <a:ext cx="948005" cy="0"/>
          </a:xfrm>
          <a:prstGeom prst="line">
            <a:avLst/>
          </a:prstGeom>
          <a:ln cap="flat" w="38100">
            <a:solidFill>
              <a:srgbClr val="4B4ECD">
                <a:alpha val="89804"/>
              </a:srgbClr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1383521" y="730138"/>
            <a:ext cx="3848015" cy="2328726"/>
            <a:chOff x="0" y="0"/>
            <a:chExt cx="2734356" cy="16547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669586" cy="1586186"/>
            </a:xfrm>
            <a:custGeom>
              <a:avLst/>
              <a:gdLst/>
              <a:ahLst/>
              <a:cxnLst/>
              <a:rect r="r" b="b" t="t" l="l"/>
              <a:pathLst>
                <a:path h="1586186" w="2669586">
                  <a:moveTo>
                    <a:pt x="146050" y="1586186"/>
                  </a:moveTo>
                  <a:lnTo>
                    <a:pt x="2523536" y="1586186"/>
                  </a:lnTo>
                  <a:cubicBezTo>
                    <a:pt x="2603547" y="1586186"/>
                    <a:pt x="2669586" y="1520146"/>
                    <a:pt x="2669586" y="1440136"/>
                  </a:cubicBezTo>
                  <a:lnTo>
                    <a:pt x="2669586" y="146050"/>
                  </a:lnTo>
                  <a:cubicBezTo>
                    <a:pt x="2669586" y="66040"/>
                    <a:pt x="2603547" y="0"/>
                    <a:pt x="252353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40136"/>
                  </a:lnTo>
                  <a:cubicBezTo>
                    <a:pt x="0" y="1521416"/>
                    <a:pt x="66040" y="1586186"/>
                    <a:pt x="146050" y="1586186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4357" cy="1654766"/>
            </a:xfrm>
            <a:custGeom>
              <a:avLst/>
              <a:gdLst/>
              <a:ahLst/>
              <a:cxnLst/>
              <a:rect r="r" b="b" t="t" l="l"/>
              <a:pathLst>
                <a:path h="1654766" w="2734357">
                  <a:moveTo>
                    <a:pt x="2670857" y="74930"/>
                  </a:moveTo>
                  <a:cubicBezTo>
                    <a:pt x="2642917" y="30480"/>
                    <a:pt x="2593386" y="0"/>
                    <a:pt x="253623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52836"/>
                  </a:lnTo>
                  <a:cubicBezTo>
                    <a:pt x="0" y="1504906"/>
                    <a:pt x="25400" y="1550626"/>
                    <a:pt x="63500" y="1579836"/>
                  </a:cubicBezTo>
                  <a:cubicBezTo>
                    <a:pt x="91440" y="1624286"/>
                    <a:pt x="140970" y="1654766"/>
                    <a:pt x="203026" y="1654766"/>
                  </a:cubicBezTo>
                  <a:lnTo>
                    <a:pt x="2575607" y="1654766"/>
                  </a:lnTo>
                  <a:cubicBezTo>
                    <a:pt x="2663236" y="1654766"/>
                    <a:pt x="2734357" y="1583646"/>
                    <a:pt x="2734357" y="1496016"/>
                  </a:cubicBezTo>
                  <a:lnTo>
                    <a:pt x="2734357" y="201805"/>
                  </a:lnTo>
                  <a:cubicBezTo>
                    <a:pt x="2734356" y="149860"/>
                    <a:pt x="2708956" y="104140"/>
                    <a:pt x="2670857" y="74930"/>
                  </a:cubicBezTo>
                  <a:close/>
                  <a:moveTo>
                    <a:pt x="12700" y="145283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536236" y="12700"/>
                  </a:lnTo>
                  <a:cubicBezTo>
                    <a:pt x="2616247" y="12700"/>
                    <a:pt x="2682286" y="78740"/>
                    <a:pt x="2682286" y="158750"/>
                  </a:cubicBezTo>
                  <a:lnTo>
                    <a:pt x="2682286" y="1452836"/>
                  </a:lnTo>
                  <a:cubicBezTo>
                    <a:pt x="2682286" y="1532846"/>
                    <a:pt x="2616247" y="1598886"/>
                    <a:pt x="2536236" y="1598886"/>
                  </a:cubicBezTo>
                  <a:lnTo>
                    <a:pt x="158750" y="1598886"/>
                  </a:lnTo>
                  <a:cubicBezTo>
                    <a:pt x="78740" y="1598886"/>
                    <a:pt x="12700" y="1534116"/>
                    <a:pt x="12700" y="1452836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3186594" y="3090561"/>
            <a:ext cx="0" cy="605992"/>
          </a:xfrm>
          <a:prstGeom prst="line">
            <a:avLst/>
          </a:prstGeom>
          <a:ln cap="flat" w="38100">
            <a:solidFill>
              <a:srgbClr val="4B4ECD">
                <a:alpha val="8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3186594" y="3675421"/>
            <a:ext cx="948005" cy="0"/>
          </a:xfrm>
          <a:prstGeom prst="line">
            <a:avLst/>
          </a:prstGeom>
          <a:ln cap="flat" w="38100">
            <a:solidFill>
              <a:srgbClr val="4B4ECD">
                <a:alpha val="8980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>
            <a:off x="9303962" y="8094970"/>
            <a:ext cx="0" cy="963737"/>
          </a:xfrm>
          <a:prstGeom prst="line">
            <a:avLst/>
          </a:prstGeom>
          <a:ln cap="flat" w="38100">
            <a:solidFill>
              <a:srgbClr val="4B4ECD">
                <a:alpha val="8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303962" y="9044589"/>
            <a:ext cx="2746187" cy="3309"/>
          </a:xfrm>
          <a:prstGeom prst="line">
            <a:avLst/>
          </a:prstGeom>
          <a:ln cap="flat" w="38100">
            <a:solidFill>
              <a:srgbClr val="4B4ECD">
                <a:alpha val="89804"/>
              </a:srgbClr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12139922" y="8532317"/>
            <a:ext cx="3664408" cy="1024545"/>
            <a:chOff x="0" y="0"/>
            <a:chExt cx="2603887" cy="728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2539117" cy="659451"/>
            </a:xfrm>
            <a:custGeom>
              <a:avLst/>
              <a:gdLst/>
              <a:ahLst/>
              <a:cxnLst/>
              <a:rect r="r" b="b" t="t" l="l"/>
              <a:pathLst>
                <a:path h="659451" w="2539117">
                  <a:moveTo>
                    <a:pt x="146050" y="659451"/>
                  </a:moveTo>
                  <a:lnTo>
                    <a:pt x="2393067" y="659451"/>
                  </a:lnTo>
                  <a:cubicBezTo>
                    <a:pt x="2473077" y="659451"/>
                    <a:pt x="2539117" y="593411"/>
                    <a:pt x="2539117" y="513401"/>
                  </a:cubicBezTo>
                  <a:lnTo>
                    <a:pt x="2539117" y="146050"/>
                  </a:lnTo>
                  <a:cubicBezTo>
                    <a:pt x="2539117" y="66040"/>
                    <a:pt x="2473077" y="0"/>
                    <a:pt x="239306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13401"/>
                  </a:lnTo>
                  <a:cubicBezTo>
                    <a:pt x="0" y="594680"/>
                    <a:pt x="66040" y="659451"/>
                    <a:pt x="146050" y="659451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03887" cy="728030"/>
            </a:xfrm>
            <a:custGeom>
              <a:avLst/>
              <a:gdLst/>
              <a:ahLst/>
              <a:cxnLst/>
              <a:rect r="r" b="b" t="t" l="l"/>
              <a:pathLst>
                <a:path h="728030" w="2603887">
                  <a:moveTo>
                    <a:pt x="2540387" y="74930"/>
                  </a:moveTo>
                  <a:cubicBezTo>
                    <a:pt x="2512447" y="30480"/>
                    <a:pt x="2462917" y="0"/>
                    <a:pt x="240576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26101"/>
                  </a:lnTo>
                  <a:cubicBezTo>
                    <a:pt x="0" y="578171"/>
                    <a:pt x="25400" y="623891"/>
                    <a:pt x="63500" y="653101"/>
                  </a:cubicBezTo>
                  <a:cubicBezTo>
                    <a:pt x="91440" y="697551"/>
                    <a:pt x="140970" y="728030"/>
                    <a:pt x="202422" y="728030"/>
                  </a:cubicBezTo>
                  <a:lnTo>
                    <a:pt x="2445137" y="728030"/>
                  </a:lnTo>
                  <a:cubicBezTo>
                    <a:pt x="2532767" y="728030"/>
                    <a:pt x="2603887" y="656911"/>
                    <a:pt x="2603887" y="569281"/>
                  </a:cubicBezTo>
                  <a:lnTo>
                    <a:pt x="2603887" y="196999"/>
                  </a:lnTo>
                  <a:cubicBezTo>
                    <a:pt x="2603887" y="149860"/>
                    <a:pt x="2578487" y="104140"/>
                    <a:pt x="2540387" y="74930"/>
                  </a:cubicBezTo>
                  <a:close/>
                  <a:moveTo>
                    <a:pt x="12700" y="52610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405767" y="12700"/>
                  </a:lnTo>
                  <a:cubicBezTo>
                    <a:pt x="2485777" y="12700"/>
                    <a:pt x="2551817" y="78740"/>
                    <a:pt x="2551817" y="158750"/>
                  </a:cubicBezTo>
                  <a:lnTo>
                    <a:pt x="2551817" y="526101"/>
                  </a:lnTo>
                  <a:cubicBezTo>
                    <a:pt x="2551817" y="606111"/>
                    <a:pt x="2485777" y="672151"/>
                    <a:pt x="2405767" y="672151"/>
                  </a:cubicBezTo>
                  <a:lnTo>
                    <a:pt x="158750" y="672151"/>
                  </a:lnTo>
                  <a:cubicBezTo>
                    <a:pt x="78740" y="672151"/>
                    <a:pt x="12700" y="607380"/>
                    <a:pt x="12700" y="526101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291868" y="7102609"/>
            <a:ext cx="856308" cy="1429708"/>
          </a:xfrm>
          <a:custGeom>
            <a:avLst/>
            <a:gdLst/>
            <a:ahLst/>
            <a:cxnLst/>
            <a:rect r="r" b="b" t="t" l="l"/>
            <a:pathLst>
              <a:path h="1429708" w="856308">
                <a:moveTo>
                  <a:pt x="0" y="0"/>
                </a:moveTo>
                <a:lnTo>
                  <a:pt x="856309" y="0"/>
                </a:lnTo>
                <a:lnTo>
                  <a:pt x="856309" y="1429708"/>
                </a:lnTo>
                <a:lnTo>
                  <a:pt x="0" y="1429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97608" y="866469"/>
            <a:ext cx="5317344" cy="54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  <a:spcBef>
                <a:spcPct val="0"/>
              </a:spcBef>
            </a:pPr>
            <a:r>
              <a:rPr lang="en-US" sz="3161">
                <a:solidFill>
                  <a:srgbClr val="FFFFFF">
                    <a:alpha val="8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7608" y="1365207"/>
            <a:ext cx="3106625" cy="14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718" indent="-302359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Project topic </a:t>
            </a:r>
          </a:p>
          <a:p>
            <a:pPr algn="l" marL="604718" indent="-302359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 source</a:t>
            </a:r>
          </a:p>
          <a:p>
            <a:pPr algn="l" marL="604717" indent="-302358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300847" y="3213160"/>
            <a:ext cx="3664408" cy="2191370"/>
            <a:chOff x="0" y="0"/>
            <a:chExt cx="2603887" cy="15571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2539117" cy="1488583"/>
            </a:xfrm>
            <a:custGeom>
              <a:avLst/>
              <a:gdLst/>
              <a:ahLst/>
              <a:cxnLst/>
              <a:rect r="r" b="b" t="t" l="l"/>
              <a:pathLst>
                <a:path h="1488583" w="2539117">
                  <a:moveTo>
                    <a:pt x="146050" y="1488583"/>
                  </a:moveTo>
                  <a:lnTo>
                    <a:pt x="2393067" y="1488583"/>
                  </a:lnTo>
                  <a:cubicBezTo>
                    <a:pt x="2473077" y="1488583"/>
                    <a:pt x="2539117" y="1422543"/>
                    <a:pt x="2539117" y="1342533"/>
                  </a:cubicBezTo>
                  <a:lnTo>
                    <a:pt x="2539117" y="146050"/>
                  </a:lnTo>
                  <a:cubicBezTo>
                    <a:pt x="2539117" y="66040"/>
                    <a:pt x="2473077" y="0"/>
                    <a:pt x="239306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342533"/>
                  </a:lnTo>
                  <a:cubicBezTo>
                    <a:pt x="0" y="1423813"/>
                    <a:pt x="66040" y="1488583"/>
                    <a:pt x="146050" y="1488583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03887" cy="1557163"/>
            </a:xfrm>
            <a:custGeom>
              <a:avLst/>
              <a:gdLst/>
              <a:ahLst/>
              <a:cxnLst/>
              <a:rect r="r" b="b" t="t" l="l"/>
              <a:pathLst>
                <a:path h="1557163" w="2603887">
                  <a:moveTo>
                    <a:pt x="2540387" y="74930"/>
                  </a:moveTo>
                  <a:cubicBezTo>
                    <a:pt x="2512447" y="30480"/>
                    <a:pt x="2462917" y="0"/>
                    <a:pt x="240576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355233"/>
                  </a:lnTo>
                  <a:cubicBezTo>
                    <a:pt x="0" y="1407303"/>
                    <a:pt x="25400" y="1453023"/>
                    <a:pt x="63500" y="1482233"/>
                  </a:cubicBezTo>
                  <a:cubicBezTo>
                    <a:pt x="91440" y="1526683"/>
                    <a:pt x="140970" y="1557163"/>
                    <a:pt x="202422" y="1557163"/>
                  </a:cubicBezTo>
                  <a:lnTo>
                    <a:pt x="2445137" y="1557163"/>
                  </a:lnTo>
                  <a:cubicBezTo>
                    <a:pt x="2532767" y="1557163"/>
                    <a:pt x="2603887" y="1486043"/>
                    <a:pt x="2603887" y="1398413"/>
                  </a:cubicBezTo>
                  <a:lnTo>
                    <a:pt x="2603887" y="201299"/>
                  </a:lnTo>
                  <a:cubicBezTo>
                    <a:pt x="2603887" y="149860"/>
                    <a:pt x="2578487" y="104140"/>
                    <a:pt x="2540387" y="74930"/>
                  </a:cubicBezTo>
                  <a:close/>
                  <a:moveTo>
                    <a:pt x="12700" y="135523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405767" y="12700"/>
                  </a:lnTo>
                  <a:cubicBezTo>
                    <a:pt x="2485777" y="12700"/>
                    <a:pt x="2551817" y="78740"/>
                    <a:pt x="2551817" y="158750"/>
                  </a:cubicBezTo>
                  <a:lnTo>
                    <a:pt x="2551817" y="1355233"/>
                  </a:lnTo>
                  <a:cubicBezTo>
                    <a:pt x="2551817" y="1435243"/>
                    <a:pt x="2485777" y="1501283"/>
                    <a:pt x="2405767" y="1501283"/>
                  </a:cubicBezTo>
                  <a:lnTo>
                    <a:pt x="158750" y="1501283"/>
                  </a:lnTo>
                  <a:cubicBezTo>
                    <a:pt x="78740" y="1501283"/>
                    <a:pt x="12700" y="1436513"/>
                    <a:pt x="12700" y="1355233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012073" y="3280265"/>
            <a:ext cx="2658672" cy="54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  <a:spcBef>
                <a:spcPct val="0"/>
              </a:spcBef>
            </a:pPr>
            <a:r>
              <a:rPr lang="en-US" sz="3161">
                <a:solidFill>
                  <a:srgbClr val="FFFFFF">
                    <a:alpha val="8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12073" y="3813543"/>
            <a:ext cx="2658672" cy="14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718" indent="-302359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HOG</a:t>
            </a:r>
          </a:p>
          <a:p>
            <a:pPr algn="l" marL="604718" indent="-302359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</a:p>
          <a:p>
            <a:pPr algn="l" marL="604717" indent="-302358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468002" y="5734292"/>
            <a:ext cx="5671919" cy="2360678"/>
            <a:chOff x="0" y="0"/>
            <a:chExt cx="4030402" cy="16774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3965632" cy="1608891"/>
            </a:xfrm>
            <a:custGeom>
              <a:avLst/>
              <a:gdLst/>
              <a:ahLst/>
              <a:cxnLst/>
              <a:rect r="r" b="b" t="t" l="l"/>
              <a:pathLst>
                <a:path h="1608891" w="3965632">
                  <a:moveTo>
                    <a:pt x="146050" y="1608891"/>
                  </a:moveTo>
                  <a:lnTo>
                    <a:pt x="3819582" y="1608891"/>
                  </a:lnTo>
                  <a:cubicBezTo>
                    <a:pt x="3899592" y="1608891"/>
                    <a:pt x="3965632" y="1542851"/>
                    <a:pt x="3965632" y="1462841"/>
                  </a:cubicBezTo>
                  <a:lnTo>
                    <a:pt x="3965632" y="146050"/>
                  </a:lnTo>
                  <a:cubicBezTo>
                    <a:pt x="3965632" y="66040"/>
                    <a:pt x="3899592" y="0"/>
                    <a:pt x="381958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2841"/>
                  </a:lnTo>
                  <a:cubicBezTo>
                    <a:pt x="0" y="1544121"/>
                    <a:pt x="66040" y="1608891"/>
                    <a:pt x="146050" y="1608891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30402" cy="1677471"/>
            </a:xfrm>
            <a:custGeom>
              <a:avLst/>
              <a:gdLst/>
              <a:ahLst/>
              <a:cxnLst/>
              <a:rect r="r" b="b" t="t" l="l"/>
              <a:pathLst>
                <a:path h="1677471" w="4030402">
                  <a:moveTo>
                    <a:pt x="3966902" y="74930"/>
                  </a:moveTo>
                  <a:cubicBezTo>
                    <a:pt x="3938962" y="30480"/>
                    <a:pt x="3889432" y="0"/>
                    <a:pt x="383228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5541"/>
                  </a:lnTo>
                  <a:cubicBezTo>
                    <a:pt x="0" y="1527611"/>
                    <a:pt x="25400" y="1573331"/>
                    <a:pt x="63500" y="1602541"/>
                  </a:cubicBezTo>
                  <a:cubicBezTo>
                    <a:pt x="91440" y="1646991"/>
                    <a:pt x="140970" y="1677471"/>
                    <a:pt x="209029" y="1677471"/>
                  </a:cubicBezTo>
                  <a:lnTo>
                    <a:pt x="3871652" y="1677471"/>
                  </a:lnTo>
                  <a:cubicBezTo>
                    <a:pt x="3959282" y="1677471"/>
                    <a:pt x="4030402" y="1606351"/>
                    <a:pt x="4030402" y="1518721"/>
                  </a:cubicBezTo>
                  <a:lnTo>
                    <a:pt x="4030402" y="201922"/>
                  </a:lnTo>
                  <a:cubicBezTo>
                    <a:pt x="4030402" y="149860"/>
                    <a:pt x="4005002" y="104140"/>
                    <a:pt x="3966902" y="74930"/>
                  </a:cubicBezTo>
                  <a:close/>
                  <a:moveTo>
                    <a:pt x="12700" y="147554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832282" y="12700"/>
                  </a:lnTo>
                  <a:cubicBezTo>
                    <a:pt x="3912292" y="12700"/>
                    <a:pt x="3978332" y="78740"/>
                    <a:pt x="3978332" y="158750"/>
                  </a:cubicBezTo>
                  <a:lnTo>
                    <a:pt x="3978332" y="1475541"/>
                  </a:lnTo>
                  <a:cubicBezTo>
                    <a:pt x="3978332" y="1555551"/>
                    <a:pt x="3912292" y="1621591"/>
                    <a:pt x="3832282" y="1621591"/>
                  </a:cubicBezTo>
                  <a:lnTo>
                    <a:pt x="158750" y="1621591"/>
                  </a:lnTo>
                  <a:cubicBezTo>
                    <a:pt x="78740" y="1621591"/>
                    <a:pt x="12700" y="1556821"/>
                    <a:pt x="12700" y="1475541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737723" y="5836925"/>
            <a:ext cx="5089120" cy="54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  <a:spcBef>
                <a:spcPct val="0"/>
              </a:spcBef>
            </a:pPr>
            <a:r>
              <a:rPr lang="en-US" sz="3161">
                <a:solidFill>
                  <a:srgbClr val="FFFFFF">
                    <a:alpha val="8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 code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37723" y="6367361"/>
            <a:ext cx="5089120" cy="14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718" indent="-302359" lvl="1">
              <a:lnSpc>
                <a:spcPts val="3921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Execu</a:t>
            </a:r>
            <a:r>
              <a:rPr lang="en-US" sz="2800" u="none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tes code</a:t>
            </a:r>
          </a:p>
          <a:p>
            <a:pPr algn="l" marL="604718" indent="-302359" lvl="1">
              <a:lnSpc>
                <a:spcPts val="3921"/>
              </a:lnSpc>
              <a:buFont typeface="Arial"/>
              <a:buChar char="•"/>
            </a:pPr>
            <a:r>
              <a:rPr lang="en-US" sz="2800" u="none">
                <a:solidFill>
                  <a:srgbClr val="FFFFFF">
                    <a:alpha val="89804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Summarizes and evaluates project results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35566" y="8688793"/>
            <a:ext cx="4368913" cy="673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0"/>
              </a:lnSpc>
              <a:spcBef>
                <a:spcPct val="0"/>
              </a:spcBef>
            </a:pPr>
            <a:r>
              <a:rPr lang="en-US" sz="3993">
                <a:solidFill>
                  <a:srgbClr val="FFFFFF">
                    <a:alpha val="8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57125" y="3465886"/>
            <a:ext cx="1193026" cy="1193026"/>
          </a:xfrm>
          <a:custGeom>
            <a:avLst/>
            <a:gdLst/>
            <a:ahLst/>
            <a:cxnLst/>
            <a:rect r="r" b="b" t="t" l="l"/>
            <a:pathLst>
              <a:path h="1193026" w="1193026">
                <a:moveTo>
                  <a:pt x="0" y="0"/>
                </a:moveTo>
                <a:lnTo>
                  <a:pt x="1193027" y="0"/>
                </a:lnTo>
                <a:lnTo>
                  <a:pt x="1193027" y="1193027"/>
                </a:lnTo>
                <a:lnTo>
                  <a:pt x="0" y="1193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0875" y="4792263"/>
            <a:ext cx="6826251" cy="8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6439">
                <a:solidFill>
                  <a:srgbClr val="C9D6D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</p:cSld>
  <p:clrMapOvr>
    <a:masterClrMapping/>
  </p:clrMapOvr>
  <p:transition spd="slow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1015" y="2859718"/>
            <a:ext cx="6877569" cy="5832297"/>
          </a:xfrm>
          <a:custGeom>
            <a:avLst/>
            <a:gdLst/>
            <a:ahLst/>
            <a:cxnLst/>
            <a:rect r="r" b="b" t="t" l="l"/>
            <a:pathLst>
              <a:path h="5832297" w="6877569">
                <a:moveTo>
                  <a:pt x="0" y="0"/>
                </a:moveTo>
                <a:lnTo>
                  <a:pt x="6877569" y="0"/>
                </a:lnTo>
                <a:lnTo>
                  <a:pt x="6877569" y="5832296"/>
                </a:lnTo>
                <a:lnTo>
                  <a:pt x="0" y="583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27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63272" y="2793043"/>
            <a:ext cx="729465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Traffic signs recognition is crucial to </a:t>
            </a:r>
            <a:r>
              <a:rPr lang="en-US" sz="3399">
                <a:solidFill>
                  <a:srgbClr val="5CE1E6"/>
                </a:solidFill>
                <a:latin typeface="Montserrat"/>
                <a:ea typeface="Montserrat"/>
                <a:cs typeface="Montserrat"/>
                <a:sym typeface="Montserrat"/>
              </a:rPr>
              <a:t>advanced driver assistance systems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(ADAS) </a:t>
            </a: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autonomous driving technologies. Accurate detection and classification of traffic signs enhance road safety by providing timely information to drivers or autonomous systems.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92354"/>
            <a:ext cx="16230600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topic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6855" y="2781521"/>
            <a:ext cx="5498183" cy="5473747"/>
          </a:xfrm>
          <a:custGeom>
            <a:avLst/>
            <a:gdLst/>
            <a:ahLst/>
            <a:cxnLst/>
            <a:rect r="r" b="b" t="t" l="l"/>
            <a:pathLst>
              <a:path h="5473747" w="5498183">
                <a:moveTo>
                  <a:pt x="0" y="0"/>
                </a:moveTo>
                <a:lnTo>
                  <a:pt x="5498184" y="0"/>
                </a:lnTo>
                <a:lnTo>
                  <a:pt x="5498184" y="5473747"/>
                </a:lnTo>
                <a:lnTo>
                  <a:pt x="0" y="547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31158" y="3268765"/>
            <a:ext cx="729465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Collect a dataset of traffic sign images from publicly available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repositories such as the </a:t>
            </a:r>
            <a:r>
              <a:rPr lang="en-US" sz="3399">
                <a:solidFill>
                  <a:srgbClr val="A4E473"/>
                </a:solidFill>
                <a:latin typeface="Montserrat"/>
                <a:ea typeface="Montserrat"/>
                <a:cs typeface="Montserrat"/>
                <a:sym typeface="Montserrat"/>
              </a:rPr>
              <a:t>German Traffic Sign Recognition Benchmark (GTSRB).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92354"/>
            <a:ext cx="16230600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1" r="0" b="-110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493058" y="5694405"/>
            <a:ext cx="647700" cy="12544"/>
          </a:xfrm>
          <a:prstGeom prst="line">
            <a:avLst/>
          </a:prstGeom>
          <a:ln cap="rnd" w="28575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06061" y="5143500"/>
            <a:ext cx="3686998" cy="1151974"/>
            <a:chOff x="0" y="0"/>
            <a:chExt cx="2906226" cy="908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841456" cy="839448"/>
            </a:xfrm>
            <a:custGeom>
              <a:avLst/>
              <a:gdLst/>
              <a:ahLst/>
              <a:cxnLst/>
              <a:rect r="r" b="b" t="t" l="l"/>
              <a:pathLst>
                <a:path h="839448" w="2841456">
                  <a:moveTo>
                    <a:pt x="146050" y="839448"/>
                  </a:moveTo>
                  <a:lnTo>
                    <a:pt x="2695406" y="839448"/>
                  </a:lnTo>
                  <a:cubicBezTo>
                    <a:pt x="2775416" y="839448"/>
                    <a:pt x="2841456" y="773408"/>
                    <a:pt x="2841456" y="693398"/>
                  </a:cubicBezTo>
                  <a:lnTo>
                    <a:pt x="2841456" y="146050"/>
                  </a:lnTo>
                  <a:cubicBezTo>
                    <a:pt x="2841456" y="66040"/>
                    <a:pt x="2775416" y="0"/>
                    <a:pt x="269540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93398"/>
                  </a:lnTo>
                  <a:cubicBezTo>
                    <a:pt x="0" y="774678"/>
                    <a:pt x="66040" y="839448"/>
                    <a:pt x="146050" y="839448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6226" cy="908028"/>
            </a:xfrm>
            <a:custGeom>
              <a:avLst/>
              <a:gdLst/>
              <a:ahLst/>
              <a:cxnLst/>
              <a:rect r="r" b="b" t="t" l="l"/>
              <a:pathLst>
                <a:path h="908028" w="2906226">
                  <a:moveTo>
                    <a:pt x="2842726" y="74930"/>
                  </a:moveTo>
                  <a:cubicBezTo>
                    <a:pt x="2814786" y="30480"/>
                    <a:pt x="2765256" y="0"/>
                    <a:pt x="270810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706098"/>
                  </a:lnTo>
                  <a:cubicBezTo>
                    <a:pt x="0" y="758168"/>
                    <a:pt x="25400" y="803888"/>
                    <a:pt x="63500" y="833098"/>
                  </a:cubicBezTo>
                  <a:cubicBezTo>
                    <a:pt x="91440" y="877548"/>
                    <a:pt x="140970" y="908028"/>
                    <a:pt x="203822" y="908028"/>
                  </a:cubicBezTo>
                  <a:lnTo>
                    <a:pt x="2747476" y="908028"/>
                  </a:lnTo>
                  <a:cubicBezTo>
                    <a:pt x="2835106" y="908028"/>
                    <a:pt x="2906226" y="836908"/>
                    <a:pt x="2906226" y="749278"/>
                  </a:cubicBezTo>
                  <a:lnTo>
                    <a:pt x="2906226" y="197933"/>
                  </a:lnTo>
                  <a:cubicBezTo>
                    <a:pt x="2906226" y="149860"/>
                    <a:pt x="2880826" y="104140"/>
                    <a:pt x="2842726" y="74930"/>
                  </a:cubicBezTo>
                  <a:close/>
                  <a:moveTo>
                    <a:pt x="12700" y="70609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708106" y="12700"/>
                  </a:lnTo>
                  <a:cubicBezTo>
                    <a:pt x="2788116" y="12700"/>
                    <a:pt x="2854156" y="78740"/>
                    <a:pt x="2854156" y="158750"/>
                  </a:cubicBezTo>
                  <a:lnTo>
                    <a:pt x="2854156" y="706098"/>
                  </a:lnTo>
                  <a:cubicBezTo>
                    <a:pt x="2854156" y="786108"/>
                    <a:pt x="2788116" y="852148"/>
                    <a:pt x="2708106" y="852148"/>
                  </a:cubicBezTo>
                  <a:lnTo>
                    <a:pt x="158750" y="852148"/>
                  </a:lnTo>
                  <a:cubicBezTo>
                    <a:pt x="78740" y="852148"/>
                    <a:pt x="12700" y="787378"/>
                    <a:pt x="12700" y="706098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134" y="5412509"/>
            <a:ext cx="301157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Import Data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75456" y="4926669"/>
            <a:ext cx="3686998" cy="1535470"/>
            <a:chOff x="0" y="0"/>
            <a:chExt cx="2906226" cy="12103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2841456" cy="1141734"/>
            </a:xfrm>
            <a:custGeom>
              <a:avLst/>
              <a:gdLst/>
              <a:ahLst/>
              <a:cxnLst/>
              <a:rect r="r" b="b" t="t" l="l"/>
              <a:pathLst>
                <a:path h="1141734" w="2841456">
                  <a:moveTo>
                    <a:pt x="146050" y="1141734"/>
                  </a:moveTo>
                  <a:lnTo>
                    <a:pt x="2695406" y="1141734"/>
                  </a:lnTo>
                  <a:cubicBezTo>
                    <a:pt x="2775416" y="1141734"/>
                    <a:pt x="2841456" y="1075694"/>
                    <a:pt x="2841456" y="995684"/>
                  </a:cubicBezTo>
                  <a:lnTo>
                    <a:pt x="2841456" y="146050"/>
                  </a:lnTo>
                  <a:cubicBezTo>
                    <a:pt x="2841456" y="66040"/>
                    <a:pt x="2775416" y="0"/>
                    <a:pt x="269540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5684"/>
                  </a:lnTo>
                  <a:cubicBezTo>
                    <a:pt x="0" y="1076963"/>
                    <a:pt x="66040" y="1141734"/>
                    <a:pt x="146050" y="1141734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06226" cy="1210313"/>
            </a:xfrm>
            <a:custGeom>
              <a:avLst/>
              <a:gdLst/>
              <a:ahLst/>
              <a:cxnLst/>
              <a:rect r="r" b="b" t="t" l="l"/>
              <a:pathLst>
                <a:path h="1210313" w="2906226">
                  <a:moveTo>
                    <a:pt x="2842726" y="74930"/>
                  </a:moveTo>
                  <a:cubicBezTo>
                    <a:pt x="2814786" y="30480"/>
                    <a:pt x="2765256" y="0"/>
                    <a:pt x="270810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8384"/>
                  </a:lnTo>
                  <a:cubicBezTo>
                    <a:pt x="0" y="1060453"/>
                    <a:pt x="25400" y="1106173"/>
                    <a:pt x="63500" y="1135384"/>
                  </a:cubicBezTo>
                  <a:cubicBezTo>
                    <a:pt x="91440" y="1179834"/>
                    <a:pt x="140970" y="1210313"/>
                    <a:pt x="203822" y="1210313"/>
                  </a:cubicBezTo>
                  <a:lnTo>
                    <a:pt x="2747476" y="1210313"/>
                  </a:lnTo>
                  <a:cubicBezTo>
                    <a:pt x="2835106" y="1210313"/>
                    <a:pt x="2906226" y="1139194"/>
                    <a:pt x="2906226" y="1051564"/>
                  </a:cubicBezTo>
                  <a:lnTo>
                    <a:pt x="2906226" y="199500"/>
                  </a:lnTo>
                  <a:cubicBezTo>
                    <a:pt x="2906226" y="149860"/>
                    <a:pt x="2880826" y="104140"/>
                    <a:pt x="2842726" y="74930"/>
                  </a:cubicBezTo>
                  <a:close/>
                  <a:moveTo>
                    <a:pt x="12700" y="100838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708106" y="12700"/>
                  </a:lnTo>
                  <a:cubicBezTo>
                    <a:pt x="2788116" y="12700"/>
                    <a:pt x="2854156" y="78740"/>
                    <a:pt x="2854156" y="158750"/>
                  </a:cubicBezTo>
                  <a:lnTo>
                    <a:pt x="2854156" y="1008384"/>
                  </a:lnTo>
                  <a:cubicBezTo>
                    <a:pt x="2854156" y="1088394"/>
                    <a:pt x="2788116" y="1154434"/>
                    <a:pt x="2708106" y="1154434"/>
                  </a:cubicBezTo>
                  <a:lnTo>
                    <a:pt x="158750" y="1154434"/>
                  </a:lnTo>
                  <a:cubicBezTo>
                    <a:pt x="78740" y="1154434"/>
                    <a:pt x="12700" y="1089663"/>
                    <a:pt x="12700" y="1008384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80533" y="5199615"/>
            <a:ext cx="3035491" cy="87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721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Training</a:t>
            </a:r>
          </a:p>
          <a:p>
            <a:pPr algn="ctr" marL="0" indent="0" lvl="0">
              <a:lnSpc>
                <a:spcPts val="3537"/>
              </a:lnSpc>
              <a:spcBef>
                <a:spcPct val="0"/>
              </a:spcBef>
            </a:pPr>
            <a:r>
              <a:rPr lang="en-US" sz="2721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KNN &amp; SVM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40758" y="4926669"/>
            <a:ext cx="3686998" cy="1535470"/>
            <a:chOff x="0" y="0"/>
            <a:chExt cx="2906226" cy="1210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2841456" cy="1141734"/>
            </a:xfrm>
            <a:custGeom>
              <a:avLst/>
              <a:gdLst/>
              <a:ahLst/>
              <a:cxnLst/>
              <a:rect r="r" b="b" t="t" l="l"/>
              <a:pathLst>
                <a:path h="1141734" w="2841456">
                  <a:moveTo>
                    <a:pt x="146050" y="1141734"/>
                  </a:moveTo>
                  <a:lnTo>
                    <a:pt x="2695406" y="1141734"/>
                  </a:lnTo>
                  <a:cubicBezTo>
                    <a:pt x="2775416" y="1141734"/>
                    <a:pt x="2841456" y="1075694"/>
                    <a:pt x="2841456" y="995684"/>
                  </a:cubicBezTo>
                  <a:lnTo>
                    <a:pt x="2841456" y="146050"/>
                  </a:lnTo>
                  <a:cubicBezTo>
                    <a:pt x="2841456" y="66040"/>
                    <a:pt x="2775416" y="0"/>
                    <a:pt x="269540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5684"/>
                  </a:lnTo>
                  <a:cubicBezTo>
                    <a:pt x="0" y="1076963"/>
                    <a:pt x="66040" y="1141734"/>
                    <a:pt x="146050" y="1141734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06226" cy="1210313"/>
            </a:xfrm>
            <a:custGeom>
              <a:avLst/>
              <a:gdLst/>
              <a:ahLst/>
              <a:cxnLst/>
              <a:rect r="r" b="b" t="t" l="l"/>
              <a:pathLst>
                <a:path h="1210313" w="2906226">
                  <a:moveTo>
                    <a:pt x="2842726" y="74930"/>
                  </a:moveTo>
                  <a:cubicBezTo>
                    <a:pt x="2814786" y="30480"/>
                    <a:pt x="2765256" y="0"/>
                    <a:pt x="270810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8384"/>
                  </a:lnTo>
                  <a:cubicBezTo>
                    <a:pt x="0" y="1060453"/>
                    <a:pt x="25400" y="1106173"/>
                    <a:pt x="63500" y="1135384"/>
                  </a:cubicBezTo>
                  <a:cubicBezTo>
                    <a:pt x="91440" y="1179834"/>
                    <a:pt x="140970" y="1210313"/>
                    <a:pt x="203822" y="1210313"/>
                  </a:cubicBezTo>
                  <a:lnTo>
                    <a:pt x="2747476" y="1210313"/>
                  </a:lnTo>
                  <a:cubicBezTo>
                    <a:pt x="2835106" y="1210313"/>
                    <a:pt x="2906226" y="1139194"/>
                    <a:pt x="2906226" y="1051564"/>
                  </a:cubicBezTo>
                  <a:lnTo>
                    <a:pt x="2906226" y="199500"/>
                  </a:lnTo>
                  <a:cubicBezTo>
                    <a:pt x="2906226" y="149860"/>
                    <a:pt x="2880826" y="104140"/>
                    <a:pt x="2842726" y="74930"/>
                  </a:cubicBezTo>
                  <a:close/>
                  <a:moveTo>
                    <a:pt x="12700" y="100838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708106" y="12700"/>
                  </a:lnTo>
                  <a:cubicBezTo>
                    <a:pt x="2788116" y="12700"/>
                    <a:pt x="2854156" y="78740"/>
                    <a:pt x="2854156" y="158750"/>
                  </a:cubicBezTo>
                  <a:lnTo>
                    <a:pt x="2854156" y="1008384"/>
                  </a:lnTo>
                  <a:cubicBezTo>
                    <a:pt x="2854156" y="1088394"/>
                    <a:pt x="2788116" y="1154434"/>
                    <a:pt x="2708106" y="1154434"/>
                  </a:cubicBezTo>
                  <a:lnTo>
                    <a:pt x="158750" y="1154434"/>
                  </a:lnTo>
                  <a:cubicBezTo>
                    <a:pt x="78740" y="1154434"/>
                    <a:pt x="12700" y="1089663"/>
                    <a:pt x="12700" y="1008384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447619" y="5235300"/>
            <a:ext cx="301157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Extracts HOG features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813182" y="4926669"/>
            <a:ext cx="3686998" cy="1535470"/>
            <a:chOff x="0" y="0"/>
            <a:chExt cx="2906226" cy="12103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2841456" cy="1141734"/>
            </a:xfrm>
            <a:custGeom>
              <a:avLst/>
              <a:gdLst/>
              <a:ahLst/>
              <a:cxnLst/>
              <a:rect r="r" b="b" t="t" l="l"/>
              <a:pathLst>
                <a:path h="1141734" w="2841456">
                  <a:moveTo>
                    <a:pt x="146050" y="1141734"/>
                  </a:moveTo>
                  <a:lnTo>
                    <a:pt x="2695406" y="1141734"/>
                  </a:lnTo>
                  <a:cubicBezTo>
                    <a:pt x="2775416" y="1141734"/>
                    <a:pt x="2841456" y="1075694"/>
                    <a:pt x="2841456" y="995684"/>
                  </a:cubicBezTo>
                  <a:lnTo>
                    <a:pt x="2841456" y="146050"/>
                  </a:lnTo>
                  <a:cubicBezTo>
                    <a:pt x="2841456" y="66040"/>
                    <a:pt x="2775416" y="0"/>
                    <a:pt x="269540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95684"/>
                  </a:lnTo>
                  <a:cubicBezTo>
                    <a:pt x="0" y="1076963"/>
                    <a:pt x="66040" y="1141734"/>
                    <a:pt x="146050" y="1141734"/>
                  </a:cubicBezTo>
                  <a:close/>
                </a:path>
              </a:pathLst>
            </a:custGeom>
            <a:solidFill>
              <a:srgbClr val="282D29">
                <a:alpha val="89804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06226" cy="1210313"/>
            </a:xfrm>
            <a:custGeom>
              <a:avLst/>
              <a:gdLst/>
              <a:ahLst/>
              <a:cxnLst/>
              <a:rect r="r" b="b" t="t" l="l"/>
              <a:pathLst>
                <a:path h="1210313" w="2906226">
                  <a:moveTo>
                    <a:pt x="2842726" y="74930"/>
                  </a:moveTo>
                  <a:cubicBezTo>
                    <a:pt x="2814786" y="30480"/>
                    <a:pt x="2765256" y="0"/>
                    <a:pt x="270810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008384"/>
                  </a:lnTo>
                  <a:cubicBezTo>
                    <a:pt x="0" y="1060453"/>
                    <a:pt x="25400" y="1106173"/>
                    <a:pt x="63500" y="1135384"/>
                  </a:cubicBezTo>
                  <a:cubicBezTo>
                    <a:pt x="91440" y="1179834"/>
                    <a:pt x="140970" y="1210313"/>
                    <a:pt x="203822" y="1210313"/>
                  </a:cubicBezTo>
                  <a:lnTo>
                    <a:pt x="2747476" y="1210313"/>
                  </a:lnTo>
                  <a:cubicBezTo>
                    <a:pt x="2835106" y="1210313"/>
                    <a:pt x="2906226" y="1139194"/>
                    <a:pt x="2906226" y="1051564"/>
                  </a:cubicBezTo>
                  <a:lnTo>
                    <a:pt x="2906226" y="199500"/>
                  </a:lnTo>
                  <a:cubicBezTo>
                    <a:pt x="2906226" y="149860"/>
                    <a:pt x="2880826" y="104140"/>
                    <a:pt x="2842726" y="74930"/>
                  </a:cubicBezTo>
                  <a:close/>
                  <a:moveTo>
                    <a:pt x="12700" y="100838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708106" y="12700"/>
                  </a:lnTo>
                  <a:cubicBezTo>
                    <a:pt x="2788116" y="12700"/>
                    <a:pt x="2854156" y="78740"/>
                    <a:pt x="2854156" y="158750"/>
                  </a:cubicBezTo>
                  <a:lnTo>
                    <a:pt x="2854156" y="1008384"/>
                  </a:lnTo>
                  <a:cubicBezTo>
                    <a:pt x="2854156" y="1088394"/>
                    <a:pt x="2788116" y="1154434"/>
                    <a:pt x="2708106" y="1154434"/>
                  </a:cubicBezTo>
                  <a:lnTo>
                    <a:pt x="158750" y="1154434"/>
                  </a:lnTo>
                  <a:cubicBezTo>
                    <a:pt x="78740" y="1154434"/>
                    <a:pt x="12700" y="1089663"/>
                    <a:pt x="12700" y="1008384"/>
                  </a:cubicBezTo>
                  <a:close/>
                </a:path>
              </a:pathLst>
            </a:custGeom>
            <a:solidFill>
              <a:srgbClr val="000000">
                <a:alpha val="89804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4165882" y="5190090"/>
            <a:ext cx="301157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9804"/>
                  </a:srgbClr>
                </a:solidFill>
                <a:latin typeface="Inter Bold"/>
                <a:ea typeface="Inter Bold"/>
                <a:cs typeface="Inter Bold"/>
                <a:sym typeface="Inter Bold"/>
              </a:rPr>
              <a:t>Detects &amp; Recognize Image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93520" y="2400752"/>
            <a:ext cx="9763873" cy="159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0"/>
              </a:lnSpc>
            </a:pPr>
            <a:r>
              <a:rPr lang="en-US" sz="1196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Methods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8827756" y="5694405"/>
            <a:ext cx="647700" cy="12544"/>
          </a:xfrm>
          <a:prstGeom prst="line">
            <a:avLst/>
          </a:prstGeom>
          <a:ln cap="rnd" w="28575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162454" y="5694405"/>
            <a:ext cx="650728" cy="12544"/>
          </a:xfrm>
          <a:prstGeom prst="line">
            <a:avLst/>
          </a:prstGeom>
          <a:ln cap="rnd" w="28575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528418" y="3845717"/>
            <a:ext cx="1193026" cy="1193026"/>
          </a:xfrm>
          <a:custGeom>
            <a:avLst/>
            <a:gdLst/>
            <a:ahLst/>
            <a:cxnLst/>
            <a:rect r="r" b="b" t="t" l="l"/>
            <a:pathLst>
              <a:path h="1193026" w="1193026">
                <a:moveTo>
                  <a:pt x="0" y="0"/>
                </a:moveTo>
                <a:lnTo>
                  <a:pt x="1193026" y="0"/>
                </a:lnTo>
                <a:lnTo>
                  <a:pt x="1193026" y="1193026"/>
                </a:lnTo>
                <a:lnTo>
                  <a:pt x="0" y="11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69667" y="4792263"/>
            <a:ext cx="5148666" cy="83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6439">
                <a:solidFill>
                  <a:srgbClr val="C9D6D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DEFINITION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48123" y="7152896"/>
            <a:ext cx="702255" cy="0"/>
          </a:xfrm>
          <a:prstGeom prst="line">
            <a:avLst/>
          </a:prstGeom>
          <a:ln cap="flat" w="6667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203642" y="1028700"/>
            <a:ext cx="11880716" cy="5246370"/>
            <a:chOff x="0" y="0"/>
            <a:chExt cx="184063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0634" cy="812800"/>
            </a:xfrm>
            <a:custGeom>
              <a:avLst/>
              <a:gdLst/>
              <a:ahLst/>
              <a:cxnLst/>
              <a:rect r="r" b="b" t="t" l="l"/>
              <a:pathLst>
                <a:path h="812800" w="1840634">
                  <a:moveTo>
                    <a:pt x="14988" y="0"/>
                  </a:moveTo>
                  <a:lnTo>
                    <a:pt x="1825646" y="0"/>
                  </a:lnTo>
                  <a:cubicBezTo>
                    <a:pt x="1833924" y="0"/>
                    <a:pt x="1840634" y="6710"/>
                    <a:pt x="1840634" y="14988"/>
                  </a:cubicBezTo>
                  <a:lnTo>
                    <a:pt x="1840634" y="797812"/>
                  </a:lnTo>
                  <a:cubicBezTo>
                    <a:pt x="1840634" y="806090"/>
                    <a:pt x="1833924" y="812800"/>
                    <a:pt x="1825646" y="812800"/>
                  </a:cubicBezTo>
                  <a:lnTo>
                    <a:pt x="14988" y="812800"/>
                  </a:lnTo>
                  <a:cubicBezTo>
                    <a:pt x="6710" y="812800"/>
                    <a:pt x="0" y="806090"/>
                    <a:pt x="0" y="797812"/>
                  </a:cubicBezTo>
                  <a:lnTo>
                    <a:pt x="0" y="14988"/>
                  </a:lnTo>
                  <a:cubicBezTo>
                    <a:pt x="0" y="6710"/>
                    <a:pt x="6710" y="0"/>
                    <a:pt x="1498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377272" y="6864923"/>
            <a:ext cx="1066260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77272" y="7484110"/>
            <a:ext cx="10662605" cy="17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4"/>
              </a:lnSpc>
            </a:pPr>
            <a:r>
              <a:rPr lang="en-US" sz="2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feature descriptor used in computer vision and image processing for object detection. It </a:t>
            </a:r>
            <a:r>
              <a:rPr lang="en-US" sz="2525">
                <a:solidFill>
                  <a:srgbClr val="5CE1E6"/>
                </a:solidFill>
                <a:latin typeface="Montserrat"/>
                <a:ea typeface="Montserrat"/>
                <a:cs typeface="Montserrat"/>
                <a:sym typeface="Montserrat"/>
              </a:rPr>
              <a:t>counts the occurrences of gradient orientation in localized portions of an image, providing a dense representation of the image's structure.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48123" y="7149147"/>
            <a:ext cx="702255" cy="0"/>
          </a:xfrm>
          <a:prstGeom prst="line">
            <a:avLst/>
          </a:prstGeom>
          <a:ln cap="flat" w="66675">
            <a:solidFill>
              <a:srgbClr val="B27E4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047021" y="1028700"/>
            <a:ext cx="8193958" cy="5452706"/>
          </a:xfrm>
          <a:custGeom>
            <a:avLst/>
            <a:gdLst/>
            <a:ahLst/>
            <a:cxnLst/>
            <a:rect r="r" b="b" t="t" l="l"/>
            <a:pathLst>
              <a:path h="5452706" w="8193958">
                <a:moveTo>
                  <a:pt x="0" y="0"/>
                </a:moveTo>
                <a:lnTo>
                  <a:pt x="8193958" y="0"/>
                </a:lnTo>
                <a:lnTo>
                  <a:pt x="8193958" y="5452706"/>
                </a:lnTo>
                <a:lnTo>
                  <a:pt x="0" y="545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77272" y="6861175"/>
            <a:ext cx="10662605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SVM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77272" y="7484110"/>
            <a:ext cx="10662605" cy="17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4"/>
              </a:lnSpc>
            </a:pPr>
            <a:r>
              <a:rPr lang="en-US" sz="25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supervised machine learning algorithm used for classification and regression tasks. It </a:t>
            </a:r>
            <a:r>
              <a:rPr lang="en-US" sz="2525">
                <a:solidFill>
                  <a:srgbClr val="5CE1E6"/>
                </a:solidFill>
                <a:latin typeface="Montserrat"/>
                <a:ea typeface="Montserrat"/>
                <a:cs typeface="Montserrat"/>
                <a:sym typeface="Montserrat"/>
              </a:rPr>
              <a:t>finds the hyperplane that best separates the data into different classes, maximizing the margin between the closest points of the classes.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DAGKdSQtWPU</dc:identifier>
  <dcterms:modified xsi:type="dcterms:W3CDTF">2011-08-01T06:04:30Z</dcterms:modified>
  <cp:revision>1</cp:revision>
  <dc:title>Slide</dc:title>
</cp:coreProperties>
</file>